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82" r:id="rId3"/>
    <p:sldId id="272" r:id="rId4"/>
    <p:sldId id="271" r:id="rId5"/>
    <p:sldId id="257" r:id="rId6"/>
    <p:sldId id="284" r:id="rId7"/>
    <p:sldId id="258" r:id="rId8"/>
    <p:sldId id="259" r:id="rId9"/>
    <p:sldId id="260" r:id="rId10"/>
    <p:sldId id="261" r:id="rId11"/>
    <p:sldId id="262" r:id="rId12"/>
    <p:sldId id="263" r:id="rId13"/>
    <p:sldId id="279" r:id="rId14"/>
    <p:sldId id="264" r:id="rId15"/>
    <p:sldId id="265" r:id="rId16"/>
    <p:sldId id="273" r:id="rId17"/>
    <p:sldId id="280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A6CD3-5F9B-4723-9C9A-15DBD6F77AD6}" type="datetimeFigureOut">
              <a:rPr lang="en-US" smtClean="0"/>
              <a:pPr/>
              <a:t>2/14/2014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E1238-3321-4184-BB1A-A7E2A94018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0E1238-3321-4184-BB1A-A7E2A940180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7E-6B27-44E8-972F-7F816FE6A7ED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1792-C945-425D-BC86-99174C127D24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1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1D4D2-2643-4F90-9D7B-E6EDFBBE8CA2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1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E68FC-8B1E-47E6-A28C-4A8539CF29AF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F5A85-85F9-4729-9598-506ABD0216DC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17A2-C12D-4519-AEAA-4E21057C6E13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2B386-B43E-460E-9477-D0B60A1BD848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D4BC0-62E8-43B2-AC5B-97EBA955635C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36D0-2E2B-4C4B-8969-254F4EB6DECA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8B79-A8E7-4BA2-9B2C-E29B588B77D5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0DC81-22F5-43F4-A4C6-3A586068A24C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1 v 3.0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D5575-8559-426D-8381-53A481E4FDA4}" type="datetime1">
              <a:rPr lang="en-US" smtClean="0"/>
              <a:pPr/>
              <a:t>2/14/2014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AA409-A7EC-4A11-B902-61A978130F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Unit 7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590800"/>
            <a:ext cx="6400800" cy="17526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tx1"/>
                </a:solidFill>
              </a:rPr>
              <a:t>An Introduction to Exponential Functions</a:t>
            </a: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5 weeks or 25 days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(approximately 42 minute lessons)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Mid-Unit Review and Quiz  </a:t>
            </a:r>
            <a:r>
              <a:rPr lang="en-US" sz="2400" dirty="0" smtClean="0"/>
              <a:t>(2 days)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i="1" u="sng" dirty="0" smtClean="0"/>
              <a:t>To assesses whether </a:t>
            </a:r>
            <a:r>
              <a:rPr lang="en-US" i="1" u="sng" dirty="0"/>
              <a:t>students </a:t>
            </a:r>
            <a:r>
              <a:rPr lang="en-US" i="1" u="sng" dirty="0" smtClean="0"/>
              <a:t>can: </a:t>
            </a:r>
          </a:p>
          <a:p>
            <a:r>
              <a:rPr lang="en-US" dirty="0" smtClean="0"/>
              <a:t>Distinguish between linear and exponential functions/models in various forms </a:t>
            </a:r>
            <a:r>
              <a:rPr lang="en-US" sz="1700" dirty="0" smtClean="0"/>
              <a:t>(data table, equation, graph, situation)</a:t>
            </a:r>
          </a:p>
          <a:p>
            <a:pPr lvl="0"/>
            <a:r>
              <a:rPr lang="en-US" dirty="0" smtClean="0"/>
              <a:t>Express exponential (and linear) functions in various forms given one form </a:t>
            </a:r>
            <a:r>
              <a:rPr lang="en-US" sz="1900" dirty="0" smtClean="0"/>
              <a:t>(situation, data table, graph, and equation)</a:t>
            </a:r>
          </a:p>
          <a:p>
            <a:pPr lvl="0"/>
            <a:r>
              <a:rPr lang="en-US" dirty="0" smtClean="0"/>
              <a:t>Identify and explain the meaning of the parameters of an exponential function</a:t>
            </a:r>
          </a:p>
          <a:p>
            <a:r>
              <a:rPr lang="en-US" dirty="0" smtClean="0"/>
              <a:t>Identify similarities and differences between linear models and exponential models </a:t>
            </a:r>
            <a:r>
              <a:rPr lang="en-US" sz="1900" dirty="0" smtClean="0"/>
              <a:t>(ex: roles of parameters,  additive </a:t>
            </a:r>
            <a:r>
              <a:rPr lang="en-US" sz="1900" dirty="0" err="1" smtClean="0"/>
              <a:t>vs</a:t>
            </a:r>
            <a:r>
              <a:rPr lang="en-US" sz="1900" dirty="0" smtClean="0"/>
              <a:t> multiplicative growth/decay, exponential eventually overtakes linear)</a:t>
            </a:r>
          </a:p>
          <a:p>
            <a:pPr lvl="0"/>
            <a:r>
              <a:rPr lang="en-US" dirty="0" smtClean="0"/>
              <a:t>Understand and work with exponential algebraic expressions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Inv. 4:   </a:t>
            </a:r>
            <a:r>
              <a:rPr lang="en-US" dirty="0" smtClean="0">
                <a:solidFill>
                  <a:srgbClr val="FF0000"/>
                </a:solidFill>
              </a:rPr>
              <a:t>Modeling Exponential Growth &amp; Decay with Real Data </a:t>
            </a:r>
            <a:r>
              <a:rPr lang="en-US" sz="2700" dirty="0" smtClean="0"/>
              <a:t>(2 days)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3657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i="1" u="sng" dirty="0" smtClean="0"/>
              <a:t>Students will :</a:t>
            </a:r>
          </a:p>
          <a:p>
            <a:r>
              <a:rPr lang="en-US" i="1" dirty="0" smtClean="0"/>
              <a:t>Collect </a:t>
            </a:r>
            <a:r>
              <a:rPr lang="en-US" dirty="0" smtClean="0"/>
              <a:t>data through hands-on activities and then find an exponential model that fits the data  </a:t>
            </a:r>
          </a:p>
          <a:p>
            <a:pPr>
              <a:buNone/>
            </a:pPr>
            <a:r>
              <a:rPr lang="en-US" sz="1800" dirty="0" smtClean="0"/>
              <a:t>		(M&amp;Ms and Bouncing Balls) </a:t>
            </a:r>
          </a:p>
          <a:p>
            <a:r>
              <a:rPr lang="en-US" dirty="0" smtClean="0"/>
              <a:t> Find an exponential model to fit a table of real data that models exponential growth </a:t>
            </a:r>
            <a:r>
              <a:rPr lang="en-US" sz="1800" dirty="0" smtClean="0"/>
              <a:t>(</a:t>
            </a:r>
            <a:r>
              <a:rPr lang="en-US" sz="1800" dirty="0" err="1" smtClean="0"/>
              <a:t>Facebook</a:t>
            </a:r>
            <a:r>
              <a:rPr lang="en-US" sz="1800" dirty="0" smtClean="0"/>
              <a:t>)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Inv. 5</a:t>
            </a:r>
            <a:r>
              <a:rPr lang="en-US" dirty="0" smtClean="0">
                <a:solidFill>
                  <a:srgbClr val="FF0000"/>
                </a:solidFill>
              </a:rPr>
              <a:t>:   Exponential Patterns as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Percent Change  </a:t>
            </a:r>
            <a:r>
              <a:rPr lang="en-US" sz="2700" dirty="0" smtClean="0"/>
              <a:t>(3 days)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114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i="1" u="sng" dirty="0" smtClean="0"/>
              <a:t>Students  will: </a:t>
            </a:r>
          </a:p>
          <a:p>
            <a:r>
              <a:rPr lang="en-US" dirty="0" smtClean="0"/>
              <a:t>Review meaning of percents and converting numbers from form to form </a:t>
            </a:r>
            <a:r>
              <a:rPr lang="en-US" sz="1800" dirty="0" smtClean="0"/>
              <a:t>(fractions, decimals, percents)</a:t>
            </a:r>
          </a:p>
          <a:p>
            <a:r>
              <a:rPr lang="en-US" dirty="0" smtClean="0"/>
              <a:t>Practice and review calculating with percents</a:t>
            </a:r>
          </a:p>
          <a:p>
            <a:r>
              <a:rPr lang="en-US" dirty="0" smtClean="0"/>
              <a:t>Calculate exponential growth/decay factors </a:t>
            </a:r>
            <a:r>
              <a:rPr lang="en-US" sz="1800" dirty="0" smtClean="0"/>
              <a:t>(parameter b) </a:t>
            </a:r>
            <a:r>
              <a:rPr lang="en-US" dirty="0" smtClean="0"/>
              <a:t>given constant percent change </a:t>
            </a:r>
            <a:r>
              <a:rPr lang="en-US" sz="1800" dirty="0" smtClean="0"/>
              <a:t>(rate of change)</a:t>
            </a:r>
          </a:p>
          <a:p>
            <a:r>
              <a:rPr lang="en-US" dirty="0" smtClean="0"/>
              <a:t>Identify situations as linear or exponential growth/decay and write function models for them</a:t>
            </a:r>
          </a:p>
          <a:p>
            <a:pPr>
              <a:buNone/>
            </a:pPr>
            <a:endParaRPr lang="en-US" sz="1900" dirty="0" smtClean="0"/>
          </a:p>
          <a:p>
            <a:r>
              <a:rPr lang="en-US" dirty="0" smtClean="0"/>
              <a:t>Enrichment - explore compounding situations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Inv. 6: </a:t>
            </a:r>
            <a:r>
              <a:rPr lang="en-US" dirty="0" smtClean="0">
                <a:solidFill>
                  <a:srgbClr val="FF0000"/>
                </a:solidFill>
              </a:rPr>
              <a:t>The Mathematics of Global Warming   </a:t>
            </a:r>
            <a:r>
              <a:rPr lang="en-US" sz="2700" dirty="0" smtClean="0"/>
              <a:t>(2 days)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114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u="sng" dirty="0" smtClean="0"/>
              <a:t>Students  will: </a:t>
            </a:r>
          </a:p>
          <a:p>
            <a:r>
              <a:rPr lang="en-US" dirty="0" smtClean="0"/>
              <a:t>Create and analyze the exponential models that fit real data related to global warming</a:t>
            </a:r>
          </a:p>
          <a:p>
            <a:pPr lvl="1"/>
            <a:r>
              <a:rPr lang="en-US" dirty="0" smtClean="0"/>
              <a:t>Describe the real world meanings of parameter values from the exponential models </a:t>
            </a:r>
          </a:p>
          <a:p>
            <a:pPr lvl="1"/>
            <a:r>
              <a:rPr lang="en-US" dirty="0" smtClean="0"/>
              <a:t>Calculate percent changes from the exponential models</a:t>
            </a:r>
          </a:p>
          <a:p>
            <a:pPr lvl="1"/>
            <a:r>
              <a:rPr lang="en-US" dirty="0" smtClean="0"/>
              <a:t>Make projections based on the exponential models</a:t>
            </a:r>
          </a:p>
          <a:p>
            <a:r>
              <a:rPr lang="en-US" dirty="0" smtClean="0"/>
              <a:t>Discuss possible consequences of and responses to global warming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Performance Task: </a:t>
            </a:r>
            <a:r>
              <a:rPr lang="en-US" dirty="0" smtClean="0">
                <a:solidFill>
                  <a:srgbClr val="FF0000"/>
                </a:solidFill>
              </a:rPr>
              <a:t>The Consequences of Global Warming  </a:t>
            </a:r>
            <a:r>
              <a:rPr lang="en-US" sz="2700" dirty="0" smtClean="0"/>
              <a:t>(3 days)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057400"/>
            <a:ext cx="8763000" cy="3886200"/>
          </a:xfrm>
        </p:spPr>
        <p:txBody>
          <a:bodyPr>
            <a:normAutofit/>
          </a:bodyPr>
          <a:lstStyle/>
          <a:p>
            <a:r>
              <a:rPr lang="en-US" dirty="0" smtClean="0"/>
              <a:t>Student research project about contributors and/or responses to global warming and the potential consequences </a:t>
            </a:r>
            <a:r>
              <a:rPr lang="en-US" sz="1800" dirty="0" smtClean="0"/>
              <a:t>(student choice)</a:t>
            </a:r>
          </a:p>
          <a:p>
            <a:pPr lvl="1"/>
            <a:r>
              <a:rPr lang="en-US" dirty="0" smtClean="0"/>
              <a:t>Builds on Investigation 6 which explores data on rising levels of carbon dioxide in our atmosphere and on increasing use of solar power and how they relate to the corresponding rise in global temperature.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End-of-Unit Review and Test </a:t>
            </a:r>
            <a:r>
              <a:rPr lang="en-US" sz="2700" dirty="0" smtClean="0"/>
              <a:t>(2 days)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7199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i="1" u="sng" dirty="0" smtClean="0"/>
              <a:t>To assesses whether students can: </a:t>
            </a:r>
          </a:p>
          <a:p>
            <a:r>
              <a:rPr lang="en-US" dirty="0" smtClean="0"/>
              <a:t>Distinguish between linear and exponential functions/models in various forms </a:t>
            </a:r>
            <a:r>
              <a:rPr lang="en-US" sz="1700" dirty="0" smtClean="0"/>
              <a:t>(data table, equation, graph, situation)</a:t>
            </a:r>
          </a:p>
          <a:p>
            <a:endParaRPr lang="en-US" sz="1700" dirty="0" smtClean="0"/>
          </a:p>
          <a:p>
            <a:pPr lvl="0"/>
            <a:r>
              <a:rPr lang="en-US" dirty="0" smtClean="0"/>
              <a:t>Express exponential (and linear) functions in various forms given one form </a:t>
            </a:r>
            <a:r>
              <a:rPr lang="en-US" sz="1900" dirty="0" smtClean="0"/>
              <a:t>(situation, data table, graph, and equation)</a:t>
            </a:r>
          </a:p>
          <a:p>
            <a:pPr lvl="0"/>
            <a:endParaRPr lang="en-US" sz="1900" dirty="0" smtClean="0"/>
          </a:p>
          <a:p>
            <a:pPr lvl="0"/>
            <a:r>
              <a:rPr lang="en-US" dirty="0" smtClean="0"/>
              <a:t>Identify and explain the meaning of the parameters of an exponential function</a:t>
            </a:r>
          </a:p>
          <a:p>
            <a:pPr lvl="0">
              <a:buNone/>
            </a:pPr>
            <a:endParaRPr lang="en-US" sz="1900" dirty="0" smtClean="0"/>
          </a:p>
          <a:p>
            <a:r>
              <a:rPr lang="en-US" dirty="0" smtClean="0"/>
              <a:t>Identify similarities and differences between linear models and exponential models </a:t>
            </a:r>
            <a:r>
              <a:rPr lang="en-US" sz="1900" dirty="0" smtClean="0"/>
              <a:t>(ex: roles of parameters,  additive </a:t>
            </a:r>
            <a:r>
              <a:rPr lang="en-US" sz="1900" dirty="0" err="1" smtClean="0"/>
              <a:t>vs</a:t>
            </a:r>
            <a:r>
              <a:rPr lang="en-US" sz="1900" dirty="0" smtClean="0"/>
              <a:t> multiplicative growth/decay, exponential eventually overtakes linear)</a:t>
            </a:r>
          </a:p>
          <a:p>
            <a:endParaRPr lang="en-US" sz="1900" dirty="0" smtClean="0"/>
          </a:p>
          <a:p>
            <a:pPr lvl="0"/>
            <a:r>
              <a:rPr lang="en-US" dirty="0" smtClean="0"/>
              <a:t>Understand and work with exponential algebraic expressions</a:t>
            </a:r>
          </a:p>
          <a:p>
            <a:pPr lvl="0">
              <a:buNone/>
            </a:pPr>
            <a:endParaRPr lang="en-US" sz="2100" dirty="0" smtClean="0"/>
          </a:p>
          <a:p>
            <a:r>
              <a:rPr lang="en-US" dirty="0" smtClean="0"/>
              <a:t>Explain the limitations of exponential growth and decay models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Core Content Standards </a:t>
            </a:r>
            <a:r>
              <a:rPr lang="en-US" sz="3100" dirty="0" smtClean="0"/>
              <a:t>(Priority Standard are in Bold)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N-RN 1.   Explain how the definition of the meaning of rational exponents follows from 	extending the properties of integer exponents to those values, allowing for a notation for 	radicals in terms of rational exponents. </a:t>
            </a:r>
            <a:r>
              <a:rPr lang="en-US" i="1" dirty="0" smtClean="0"/>
              <a:t>For example, we define 5</a:t>
            </a:r>
            <a:r>
              <a:rPr lang="en-US" i="1" baseline="30000" dirty="0" smtClean="0"/>
              <a:t>1/3</a:t>
            </a:r>
            <a:r>
              <a:rPr lang="en-US" i="1" dirty="0" smtClean="0"/>
              <a:t> to be the cube root of 	5</a:t>
            </a:r>
            <a:r>
              <a:rPr lang="en-US" dirty="0" smtClean="0"/>
              <a:t> </a:t>
            </a:r>
            <a:r>
              <a:rPr lang="en-US" i="1" dirty="0" smtClean="0"/>
              <a:t>because we want (5</a:t>
            </a:r>
            <a:r>
              <a:rPr lang="en-US" i="1" baseline="30000" dirty="0" smtClean="0"/>
              <a:t>1/3</a:t>
            </a:r>
            <a:r>
              <a:rPr lang="en-US" i="1" dirty="0" smtClean="0"/>
              <a:t>)</a:t>
            </a:r>
            <a:r>
              <a:rPr lang="en-US" i="1" baseline="30000" dirty="0" smtClean="0"/>
              <a:t>3</a:t>
            </a:r>
            <a:r>
              <a:rPr lang="en-US" i="1" dirty="0" smtClean="0"/>
              <a:t> = 5</a:t>
            </a:r>
            <a:r>
              <a:rPr lang="en-US" i="1" baseline="30000" dirty="0" smtClean="0"/>
              <a:t>(1/3)3</a:t>
            </a:r>
            <a:r>
              <a:rPr lang="en-US" i="1" dirty="0" smtClean="0"/>
              <a:t> to hold, so (5</a:t>
            </a:r>
            <a:r>
              <a:rPr lang="en-US" i="1" baseline="30000" dirty="0" smtClean="0"/>
              <a:t>1/3</a:t>
            </a:r>
            <a:r>
              <a:rPr lang="en-US" i="1" dirty="0" smtClean="0"/>
              <a:t>)</a:t>
            </a:r>
            <a:r>
              <a:rPr lang="en-US" i="1" baseline="30000" dirty="0" smtClean="0"/>
              <a:t>3</a:t>
            </a:r>
            <a:r>
              <a:rPr lang="en-US" i="1" dirty="0" smtClean="0"/>
              <a:t> must equal 5.</a:t>
            </a:r>
            <a:endParaRPr lang="en-US" dirty="0" smtClean="0"/>
          </a:p>
          <a:p>
            <a:r>
              <a:rPr lang="en-US" b="1" dirty="0" smtClean="0"/>
              <a:t>N-RN 2. Rewrite expressions involving radicals and rational exponents using the properties 	of exponents.</a:t>
            </a:r>
            <a:endParaRPr lang="en-US" dirty="0" smtClean="0"/>
          </a:p>
          <a:p>
            <a:r>
              <a:rPr lang="en-US" dirty="0" smtClean="0"/>
              <a:t>A-SSE 1b. Interpret complicated expressions by viewing one or more of their parts as a single 	entity. </a:t>
            </a:r>
            <a:r>
              <a:rPr lang="en-US" i="1" dirty="0" smtClean="0"/>
              <a:t>For ex., interpret P</a:t>
            </a:r>
            <a:r>
              <a:rPr lang="en-US" dirty="0" smtClean="0"/>
              <a:t>(1+</a:t>
            </a:r>
            <a:r>
              <a:rPr lang="en-US" i="1" dirty="0" smtClean="0"/>
              <a:t>r</a:t>
            </a:r>
            <a:r>
              <a:rPr lang="en-US" dirty="0" smtClean="0"/>
              <a:t>)</a:t>
            </a:r>
            <a:r>
              <a:rPr lang="en-US" baseline="30000" dirty="0" smtClean="0"/>
              <a:t>n</a:t>
            </a:r>
            <a:r>
              <a:rPr lang="en-US" dirty="0" smtClean="0"/>
              <a:t> </a:t>
            </a:r>
            <a:r>
              <a:rPr lang="en-US" i="1" dirty="0" smtClean="0"/>
              <a:t>as the product</a:t>
            </a:r>
            <a:r>
              <a:rPr lang="en-US" dirty="0" smtClean="0"/>
              <a:t> </a:t>
            </a:r>
            <a:r>
              <a:rPr lang="en-US" i="1" dirty="0" smtClean="0"/>
              <a:t>of P and a factor not depending on P.</a:t>
            </a:r>
            <a:endParaRPr lang="en-US" dirty="0" smtClean="0"/>
          </a:p>
          <a:p>
            <a:r>
              <a:rPr lang="en-US" dirty="0" smtClean="0"/>
              <a:t>A-SSE 3c. Use the properties of exponents to transform expressions for exponential functions. 	For example the expression 1.15</a:t>
            </a:r>
            <a:r>
              <a:rPr lang="en-US" i="1" baseline="30000" dirty="0" smtClean="0"/>
              <a:t>t</a:t>
            </a:r>
            <a:r>
              <a:rPr lang="en-US" dirty="0" smtClean="0"/>
              <a:t> can be rewritten as [1.15 </a:t>
            </a:r>
            <a:r>
              <a:rPr lang="en-US" baseline="30000" dirty="0" smtClean="0"/>
              <a:t>(1/12)</a:t>
            </a:r>
            <a:r>
              <a:rPr lang="en-US" dirty="0" smtClean="0"/>
              <a:t>]</a:t>
            </a:r>
            <a:r>
              <a:rPr lang="en-US" baseline="30000" dirty="0" smtClean="0"/>
              <a:t>(12t)</a:t>
            </a:r>
            <a:r>
              <a:rPr lang="en-US" dirty="0" smtClean="0"/>
              <a:t> ≈1.012</a:t>
            </a:r>
            <a:r>
              <a:rPr lang="en-US" baseline="30000" dirty="0" smtClean="0"/>
              <a:t>(12t)</a:t>
            </a:r>
            <a:r>
              <a:rPr lang="en-US" dirty="0" smtClean="0"/>
              <a:t> to reveal 	the approximate equivalent monthly interest rate if the annual rate is 15%.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Common Core Content Standards </a:t>
            </a:r>
            <a:r>
              <a:rPr lang="en-US" sz="3100" dirty="0" smtClean="0"/>
              <a:t>(Priority Standard are in Bold, Continued)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50292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F-IF 7. Graph functions expressed symbolically and show key features of the graph, by hand in 	simple cases and using technology for more complicated cases.*</a:t>
            </a:r>
          </a:p>
          <a:p>
            <a:r>
              <a:rPr lang="en-US" dirty="0" smtClean="0"/>
              <a:t>	e. Graph exponential ... functions, showing intercepts and end behavior...</a:t>
            </a:r>
          </a:p>
          <a:p>
            <a:r>
              <a:rPr lang="en-US" b="1" dirty="0" smtClean="0"/>
              <a:t>F-BF 2. Write ... geometric sequences both recursively and with an explicit formula, use 	them to model situations, and translate between the two forms.*</a:t>
            </a:r>
            <a:endParaRPr lang="en-US" dirty="0" smtClean="0"/>
          </a:p>
          <a:p>
            <a:r>
              <a:rPr lang="en-US" dirty="0" smtClean="0"/>
              <a:t>F-LE 1. Distinguish between situations that can be modeled with linear functions and with 	exponential functions.</a:t>
            </a:r>
          </a:p>
          <a:p>
            <a:r>
              <a:rPr lang="en-US" b="1" dirty="0" smtClean="0"/>
              <a:t>	a. Prove ... that exponential functions grow by equal factors over equal intervals....</a:t>
            </a:r>
            <a:endParaRPr lang="en-US" dirty="0" smtClean="0"/>
          </a:p>
          <a:p>
            <a:r>
              <a:rPr lang="en-US" dirty="0" smtClean="0"/>
              <a:t>	c. Recognize situations in which a quantity grows or decays by a constant percent rate per 	unit interval relative to another.</a:t>
            </a:r>
          </a:p>
          <a:p>
            <a:r>
              <a:rPr lang="en-US" b="1" dirty="0" smtClean="0"/>
              <a:t>F-LE 2. Construct linear and exponential functions, including arithmetic and geometric 	sequences, given a graph, a description of a relationship, or two input-output pairs 	(include reading these from a table).</a:t>
            </a:r>
            <a:endParaRPr lang="en-US" dirty="0" smtClean="0"/>
          </a:p>
          <a:p>
            <a:r>
              <a:rPr lang="en-US" b="1" dirty="0" smtClean="0"/>
              <a:t>F-LE 3. Observe using graphs and tables that a quantity increasing exponentially eventually exceeds a quantity increasing linearly,</a:t>
            </a:r>
            <a:r>
              <a:rPr lang="en-US" dirty="0" smtClean="0"/>
              <a:t> </a:t>
            </a:r>
            <a:r>
              <a:rPr lang="en-US" dirty="0" err="1" smtClean="0"/>
              <a:t>quadratically</a:t>
            </a:r>
            <a:r>
              <a:rPr lang="en-US" dirty="0" smtClean="0"/>
              <a:t>, or (more generally) as a polynomial function.</a:t>
            </a:r>
          </a:p>
          <a:p>
            <a:r>
              <a:rPr lang="en-US" b="1" dirty="0" smtClean="0"/>
              <a:t>F-LE 5. Interpret the parameters in a ... exponential function in terms of a context.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Common Core Standards for Mathematical Practice </a:t>
            </a:r>
            <a:br>
              <a:rPr lang="en-US" dirty="0" smtClean="0"/>
            </a:br>
            <a:r>
              <a:rPr lang="en-US" sz="3100" dirty="0" smtClean="0"/>
              <a:t>(Bold Standards to be emphasized in this Unit)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33600"/>
            <a:ext cx="8686800" cy="42973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1. Make sense of problems and persevere in solving them.</a:t>
            </a:r>
            <a:endParaRPr lang="en-US" dirty="0" smtClean="0"/>
          </a:p>
          <a:p>
            <a:r>
              <a:rPr lang="en-US" dirty="0" smtClean="0"/>
              <a:t>2. Reason abstractly and quantitatively.</a:t>
            </a:r>
          </a:p>
          <a:p>
            <a:r>
              <a:rPr lang="en-US" dirty="0" smtClean="0"/>
              <a:t>3. Construct viable arguments and critique the reasoning of others.</a:t>
            </a:r>
          </a:p>
          <a:p>
            <a:r>
              <a:rPr lang="en-US" b="1" dirty="0" smtClean="0"/>
              <a:t>4. Model with mathematics.</a:t>
            </a:r>
            <a:endParaRPr lang="en-US" dirty="0" smtClean="0"/>
          </a:p>
          <a:p>
            <a:r>
              <a:rPr lang="en-US" dirty="0" smtClean="0"/>
              <a:t>5. Use appropriate tools strategically.</a:t>
            </a:r>
          </a:p>
          <a:p>
            <a:r>
              <a:rPr lang="en-US" b="1" dirty="0" smtClean="0"/>
              <a:t>6. Attend to precision.</a:t>
            </a:r>
            <a:endParaRPr lang="en-US" dirty="0" smtClean="0"/>
          </a:p>
          <a:p>
            <a:r>
              <a:rPr lang="en-US" dirty="0" smtClean="0"/>
              <a:t>7. Look for and make use of structure.</a:t>
            </a:r>
          </a:p>
          <a:p>
            <a:r>
              <a:rPr lang="en-US" b="1" dirty="0" smtClean="0"/>
              <a:t>8. Look for and express regularity in repeated reasoning.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Essential Questions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Given real-world data, how can we determine whether it models linear or exponential growth (or decay)?  </a:t>
            </a:r>
          </a:p>
          <a:p>
            <a:pPr lvl="0"/>
            <a:r>
              <a:rPr lang="en-US" dirty="0" smtClean="0"/>
              <a:t>What characterizes exponential growth and decay?</a:t>
            </a:r>
          </a:p>
          <a:p>
            <a:pPr lvl="0"/>
            <a:r>
              <a:rPr lang="en-US" dirty="0" smtClean="0"/>
              <a:t>What are some real world models of exponential growth and decay?</a:t>
            </a:r>
          </a:p>
          <a:p>
            <a:pPr lvl="0"/>
            <a:r>
              <a:rPr lang="en-US" dirty="0" smtClean="0"/>
              <a:t>What are the limitations of exponential growth models?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Algebra 1 Model Curriculum - Unit 7 v 3.0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Students Need to Be Able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Determine whether real-world data best models linear or exponential growth (or decay)</a:t>
            </a:r>
          </a:p>
          <a:p>
            <a:pPr lvl="0"/>
            <a:r>
              <a:rPr lang="en-US" dirty="0" smtClean="0"/>
              <a:t>Recognize exponential models in various forms and express them in other forms </a:t>
            </a:r>
            <a:r>
              <a:rPr lang="en-US" sz="1900" dirty="0" smtClean="0"/>
              <a:t>(situation, data table, graph, and equation)</a:t>
            </a:r>
          </a:p>
          <a:p>
            <a:pPr lvl="0"/>
            <a:r>
              <a:rPr lang="en-US" dirty="0" smtClean="0"/>
              <a:t>Identify and explain the meaning of the parameters of an exponential function</a:t>
            </a:r>
          </a:p>
          <a:p>
            <a:r>
              <a:rPr lang="en-US" dirty="0" smtClean="0"/>
              <a:t>Identify similarities and differences between linear models and exponential models</a:t>
            </a:r>
          </a:p>
          <a:p>
            <a:pPr lvl="0"/>
            <a:r>
              <a:rPr lang="en-US" dirty="0" smtClean="0"/>
              <a:t>Explain the limitations of exponential growth and decay models</a:t>
            </a:r>
          </a:p>
          <a:p>
            <a:pPr lvl="0"/>
            <a:r>
              <a:rPr lang="en-US" dirty="0" smtClean="0"/>
              <a:t>Understand and work with exponential algebraic expressions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Students Need to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r>
              <a:rPr lang="en-US" dirty="0" smtClean="0"/>
              <a:t>Unit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839200" cy="46482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u="sng" dirty="0" smtClean="0"/>
              <a:t>Investigation 1 </a:t>
            </a:r>
            <a:r>
              <a:rPr lang="en-US" sz="1600" dirty="0" smtClean="0"/>
              <a:t>	</a:t>
            </a:r>
            <a:r>
              <a:rPr lang="en-US" sz="2400" dirty="0" smtClean="0"/>
              <a:t>A New Function Family—World Population Growth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(2 days)</a:t>
            </a:r>
            <a:endParaRPr lang="en-US" sz="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	</a:t>
            </a:r>
            <a:endParaRPr lang="en-US" sz="2400" dirty="0" smtClean="0"/>
          </a:p>
          <a:p>
            <a:pPr marL="0" lvl="2" indent="0">
              <a:spcBef>
                <a:spcPts val="0"/>
              </a:spcBef>
              <a:buNone/>
            </a:pPr>
            <a:r>
              <a:rPr lang="en-US" sz="1600" u="sng" dirty="0" smtClean="0"/>
              <a:t>Investigation 2</a:t>
            </a:r>
            <a:r>
              <a:rPr lang="en-US" sz="1600" b="1" dirty="0" smtClean="0"/>
              <a:t>	</a:t>
            </a:r>
            <a:r>
              <a:rPr lang="en-US" dirty="0" smtClean="0"/>
              <a:t>Exponential Growth and Working with Exponents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(3-4 days)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600" u="sng" dirty="0" smtClean="0"/>
              <a:t>Investigation 3</a:t>
            </a:r>
            <a:r>
              <a:rPr lang="en-US" sz="1600" dirty="0" smtClean="0"/>
              <a:t>	</a:t>
            </a:r>
            <a:r>
              <a:rPr lang="en-US" sz="2400" dirty="0" smtClean="0"/>
              <a:t>Exploring Parameters of Exponential Functions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(4 days)</a:t>
            </a:r>
          </a:p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	</a:t>
            </a: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u="sng" dirty="0" smtClean="0"/>
              <a:t>Mid-Unit Review and Quiz  </a:t>
            </a:r>
            <a:r>
              <a:rPr lang="en-US" sz="2400" dirty="0" smtClean="0"/>
              <a:t> 				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(2 days) </a:t>
            </a:r>
          </a:p>
          <a:p>
            <a:pPr>
              <a:buNone/>
            </a:pPr>
            <a:endParaRPr lang="en-US" sz="34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/>
          <a:lstStyle/>
          <a:p>
            <a:r>
              <a:rPr lang="en-US" dirty="0" smtClean="0"/>
              <a:t>Unit Content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Algebra 1 Model Curriculum - Unit 7 v 3.0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839200" cy="487680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700" u="sng" dirty="0" smtClean="0"/>
              <a:t>Investigation 4</a:t>
            </a:r>
            <a:r>
              <a:rPr lang="en-US" sz="1600" u="sng" dirty="0" smtClean="0"/>
              <a:t> </a:t>
            </a:r>
            <a:r>
              <a:rPr lang="en-US" sz="1600" dirty="0" smtClean="0"/>
              <a:t>	</a:t>
            </a:r>
            <a:r>
              <a:rPr lang="en-US" sz="2400" dirty="0" smtClean="0"/>
              <a:t> Modeling Exponential Growth &amp; Decay with Real Data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(2 days)</a:t>
            </a:r>
          </a:p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	</a:t>
            </a:r>
          </a:p>
          <a:p>
            <a:pPr marL="0" lvl="2" indent="0">
              <a:spcBef>
                <a:spcPts val="0"/>
              </a:spcBef>
              <a:buNone/>
            </a:pPr>
            <a:r>
              <a:rPr lang="en-US" sz="1700" u="sng" dirty="0" smtClean="0"/>
              <a:t>Investigation 5</a:t>
            </a:r>
            <a:r>
              <a:rPr lang="en-US" sz="1700" b="1" dirty="0" smtClean="0"/>
              <a:t>	</a:t>
            </a:r>
            <a:r>
              <a:rPr lang="en-US" dirty="0" smtClean="0"/>
              <a:t> Exponential Patterns as Percent Change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(4 days)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700" u="sng" dirty="0" smtClean="0"/>
              <a:t>Investigation 6</a:t>
            </a:r>
            <a:r>
              <a:rPr lang="en-US" sz="1600" dirty="0" smtClean="0"/>
              <a:t>	</a:t>
            </a:r>
            <a:r>
              <a:rPr lang="en-US" sz="2400" dirty="0" smtClean="0"/>
              <a:t> The Mathematics of Global Warming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(2 days)</a:t>
            </a:r>
          </a:p>
          <a:p>
            <a:pPr marL="0" indent="0">
              <a:spcBef>
                <a:spcPts val="0"/>
              </a:spcBef>
              <a:buNone/>
            </a:pPr>
            <a:endParaRPr lang="en-US" sz="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/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u="sng" dirty="0" smtClean="0"/>
              <a:t>Performance Task</a:t>
            </a:r>
            <a:r>
              <a:rPr lang="en-US" sz="2400" dirty="0" smtClean="0"/>
              <a:t>	The Consequences of Global Warming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(3 days) </a:t>
            </a:r>
          </a:p>
          <a:p>
            <a:pPr marL="0" indent="0">
              <a:spcBef>
                <a:spcPts val="0"/>
              </a:spcBef>
              <a:buNone/>
            </a:pPr>
            <a:endParaRPr lang="en-US" sz="1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u="sng" dirty="0" smtClean="0"/>
              <a:t>End-of-Unit Review  and Test</a:t>
            </a:r>
            <a:r>
              <a:rPr lang="en-US" sz="2800" dirty="0" smtClean="0"/>
              <a:t>	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/>
              <a:t>(2 days) </a:t>
            </a:r>
          </a:p>
          <a:p>
            <a:pPr marL="0" indent="0">
              <a:spcBef>
                <a:spcPts val="0"/>
              </a:spcBef>
              <a:buNone/>
            </a:pPr>
            <a:endParaRPr lang="en-US" sz="1200" dirty="0" smtClean="0"/>
          </a:p>
          <a:p>
            <a:pPr marL="0" indent="0">
              <a:spcBef>
                <a:spcPts val="0"/>
              </a:spcBef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500" dirty="0" smtClean="0"/>
              <a:t>Appendix A (1 or 2 days)   Meaning and Laws of Rational Exponents</a:t>
            </a:r>
          </a:p>
          <a:p>
            <a:pPr>
              <a:buNone/>
            </a:pPr>
            <a:endParaRPr lang="en-US" sz="34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Inv. 1:   </a:t>
            </a:r>
            <a:r>
              <a:rPr lang="en-US" sz="4000" dirty="0" smtClean="0">
                <a:solidFill>
                  <a:srgbClr val="FF0000"/>
                </a:solidFill>
              </a:rPr>
              <a:t>A New Function Family    </a:t>
            </a:r>
            <a:r>
              <a:rPr lang="en-US" sz="2200" dirty="0" smtClean="0"/>
              <a:t>(2 days)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u="sng" dirty="0" smtClean="0"/>
              <a:t>Students will: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Review ideas about linearity by examining world population data    </a:t>
            </a:r>
            <a:r>
              <a:rPr lang="en-US" sz="1700" dirty="0" smtClean="0"/>
              <a:t>(Is it linear? -No)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Discover that real data is complex and it can be difficult to distinguish between linear and nonlinear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Discover that the new (exponential) growth pattern is characterized by a ‘constant multiplier’ recursive rule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Compare linear and exponential growth patterns to discover that the exponential growth will </a:t>
            </a:r>
            <a:r>
              <a:rPr lang="en-US" sz="2600" i="1" dirty="0" smtClean="0"/>
              <a:t>eventually</a:t>
            </a:r>
            <a:r>
              <a:rPr lang="en-US" sz="2600" dirty="0" smtClean="0"/>
              <a:t> ‘overtake’ linear growth     </a:t>
            </a:r>
            <a:r>
              <a:rPr lang="en-US" sz="1700" dirty="0" smtClean="0"/>
              <a:t>(Is it a Good Deal?)</a:t>
            </a:r>
          </a:p>
          <a:p>
            <a:pPr>
              <a:spcBef>
                <a:spcPts val="600"/>
              </a:spcBef>
            </a:pPr>
            <a:r>
              <a:rPr lang="en-US" sz="2600" dirty="0" smtClean="0"/>
              <a:t>Consider/Discuss consequences of linear agricultural growth and exponential population growth on world hunger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Inv. 2:   </a:t>
            </a:r>
            <a:r>
              <a:rPr lang="en-US" dirty="0" smtClean="0">
                <a:solidFill>
                  <a:srgbClr val="FF0000"/>
                </a:solidFill>
              </a:rPr>
              <a:t>Exponential Growth and  Working with Exponents   </a:t>
            </a:r>
            <a:r>
              <a:rPr lang="en-US" sz="2700" dirty="0" smtClean="0"/>
              <a:t>(3-4 days)</a:t>
            </a:r>
            <a:br>
              <a:rPr lang="en-US" sz="2700" dirty="0" smtClean="0"/>
            </a:b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1"/>
            <a:ext cx="8610600" cy="4648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i="1" u="sng" dirty="0" smtClean="0"/>
              <a:t>Students will:</a:t>
            </a:r>
          </a:p>
          <a:p>
            <a:r>
              <a:rPr lang="en-US" dirty="0" smtClean="0"/>
              <a:t>Use block growth patterns to compare and contrast linear and exponential growth</a:t>
            </a:r>
          </a:p>
          <a:p>
            <a:r>
              <a:rPr lang="en-US" dirty="0" smtClean="0"/>
              <a:t>Explain block growth patterns in words and then with an equation         </a:t>
            </a:r>
            <a:r>
              <a:rPr lang="en-US" sz="1900" dirty="0" smtClean="0"/>
              <a:t>(function rule / explicit rule) </a:t>
            </a:r>
          </a:p>
          <a:p>
            <a:r>
              <a:rPr lang="en-US" i="1" dirty="0" smtClean="0"/>
              <a:t>Develop</a:t>
            </a:r>
            <a:r>
              <a:rPr lang="en-US" dirty="0" smtClean="0"/>
              <a:t> the general equation for exponential growth y = </a:t>
            </a:r>
            <a:r>
              <a:rPr lang="en-US" dirty="0" err="1" smtClean="0"/>
              <a:t>a∙b</a:t>
            </a:r>
            <a:r>
              <a:rPr lang="en-US" baseline="30000" dirty="0" err="1" smtClean="0"/>
              <a:t>x</a:t>
            </a:r>
            <a:endParaRPr lang="en-US" dirty="0" smtClean="0"/>
          </a:p>
          <a:p>
            <a:r>
              <a:rPr lang="en-US" dirty="0" smtClean="0"/>
              <a:t>Review and explore the </a:t>
            </a:r>
            <a:r>
              <a:rPr lang="en-US" i="1" dirty="0" smtClean="0"/>
              <a:t>meaning</a:t>
            </a:r>
            <a:r>
              <a:rPr lang="en-US" dirty="0" smtClean="0"/>
              <a:t> of exponents and how to work with them </a:t>
            </a:r>
            <a:r>
              <a:rPr lang="en-US" sz="1700" dirty="0" smtClean="0"/>
              <a:t>(including basic exponent laws -  </a:t>
            </a:r>
          </a:p>
          <a:p>
            <a:pPr>
              <a:buNone/>
            </a:pPr>
            <a:r>
              <a:rPr lang="en-US" sz="1700" dirty="0" smtClean="0"/>
              <a:t>	 Unit 7 Appendix A contains the extension of integer exponents to rational exponents)</a:t>
            </a:r>
            <a:endParaRPr lang="en-US" sz="17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Inv. 3:   </a:t>
            </a:r>
            <a:r>
              <a:rPr lang="en-US" dirty="0" smtClean="0">
                <a:solidFill>
                  <a:srgbClr val="FF0000"/>
                </a:solidFill>
              </a:rPr>
              <a:t>Exploring Parameters of Exponential Functions  </a:t>
            </a:r>
            <a:r>
              <a:rPr lang="en-US" sz="2700" dirty="0" smtClean="0"/>
              <a:t>(4 days)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686800" cy="4114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i="1" u="sng" dirty="0"/>
              <a:t>Students </a:t>
            </a:r>
            <a:r>
              <a:rPr lang="en-US" i="1" u="sng" dirty="0" smtClean="0"/>
              <a:t>will:</a:t>
            </a:r>
          </a:p>
          <a:p>
            <a:r>
              <a:rPr lang="en-US" dirty="0" smtClean="0"/>
              <a:t>Explore the graphical effects of parameters a and b given  exponential functions of the form y = a </a:t>
            </a:r>
            <a:r>
              <a:rPr lang="en-US" dirty="0" smtClean="0">
                <a:latin typeface="Times New Roman"/>
                <a:cs typeface="Times New Roman"/>
              </a:rPr>
              <a:t>· b</a:t>
            </a:r>
            <a:r>
              <a:rPr lang="en-US" baseline="30000" dirty="0" smtClean="0">
                <a:latin typeface="Times New Roman"/>
                <a:cs typeface="Times New Roman"/>
              </a:rPr>
              <a:t>x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Describe the meanings and different possible “cases” for values of parameters a and b. </a:t>
            </a:r>
          </a:p>
          <a:p>
            <a:r>
              <a:rPr lang="en-US" dirty="0" smtClean="0"/>
              <a:t>Use knowledge of parameter meanings and calculator (plots and graphs) to explore and to find exponential equation models to fit real data.</a:t>
            </a:r>
          </a:p>
          <a:p>
            <a:r>
              <a:rPr lang="en-US" dirty="0" smtClean="0"/>
              <a:t>Write equations and sketch graphs that model a variety of given exponential </a:t>
            </a:r>
            <a:r>
              <a:rPr lang="en-US" i="1" dirty="0" smtClean="0"/>
              <a:t>and linear </a:t>
            </a:r>
            <a:r>
              <a:rPr lang="en-US" dirty="0" smtClean="0"/>
              <a:t>situations.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A409-A7EC-4A11-B902-61A978130FE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Algebra 1 Model Curriculum - Unit 7 v 3.0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</TotalTime>
  <Words>1121</Words>
  <Application>Microsoft Office PowerPoint</Application>
  <PresentationFormat>On-screen Show (4:3)</PresentationFormat>
  <Paragraphs>175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Unit 7</vt:lpstr>
      <vt:lpstr>Essential Questions </vt:lpstr>
      <vt:lpstr>What Students Need to Be Able to Do</vt:lpstr>
      <vt:lpstr>What Students Need to Know</vt:lpstr>
      <vt:lpstr>Unit Content</vt:lpstr>
      <vt:lpstr>Unit Content</vt:lpstr>
      <vt:lpstr>Inv. 1:   A New Function Family    (2 days)</vt:lpstr>
      <vt:lpstr> Inv. 2:   Exponential Growth and  Working with Exponents   (3-4 days) </vt:lpstr>
      <vt:lpstr> Inv. 3:   Exploring Parameters of Exponential Functions  (4 days) </vt:lpstr>
      <vt:lpstr>Mid-Unit Review and Quiz  (2 days)</vt:lpstr>
      <vt:lpstr>  Inv. 4:   Modeling Exponential Growth &amp; Decay with Real Data (2 days)  </vt:lpstr>
      <vt:lpstr> Inv. 5:   Exponential Patterns as  Percent Change  (3 days) </vt:lpstr>
      <vt:lpstr> Inv. 6: The Mathematics of Global Warming   (2 days) </vt:lpstr>
      <vt:lpstr> Performance Task: The Consequences of Global Warming  (3 days) </vt:lpstr>
      <vt:lpstr>End-of-Unit Review and Test (2 days)</vt:lpstr>
      <vt:lpstr>Common Core Content Standards (Priority Standard are in Bold)</vt:lpstr>
      <vt:lpstr>Common Core Content Standards (Priority Standard are in Bold, Continued)</vt:lpstr>
      <vt:lpstr>Common Core Standards for Mathematical Practice  (Bold Standards to be emphasized in this Unit)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</dc:title>
  <dc:creator>Jenn</dc:creator>
  <cp:lastModifiedBy>Admin</cp:lastModifiedBy>
  <cp:revision>290</cp:revision>
  <dcterms:created xsi:type="dcterms:W3CDTF">2012-05-31T00:52:14Z</dcterms:created>
  <dcterms:modified xsi:type="dcterms:W3CDTF">2014-02-14T18:57:48Z</dcterms:modified>
</cp:coreProperties>
</file>